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9"/>
  </p:notesMasterIdLst>
  <p:sldIdLst>
    <p:sldId id="325" r:id="rId2"/>
    <p:sldId id="256" r:id="rId3"/>
    <p:sldId id="258" r:id="rId4"/>
    <p:sldId id="260" r:id="rId5"/>
    <p:sldId id="259" r:id="rId6"/>
    <p:sldId id="296" r:id="rId7"/>
    <p:sldId id="266" r:id="rId8"/>
    <p:sldId id="297" r:id="rId9"/>
    <p:sldId id="298" r:id="rId10"/>
    <p:sldId id="299" r:id="rId11"/>
    <p:sldId id="300" r:id="rId12"/>
    <p:sldId id="301" r:id="rId13"/>
    <p:sldId id="302" r:id="rId14"/>
    <p:sldId id="261" r:id="rId15"/>
    <p:sldId id="262" r:id="rId16"/>
    <p:sldId id="303" r:id="rId17"/>
    <p:sldId id="304" r:id="rId18"/>
    <p:sldId id="307" r:id="rId19"/>
    <p:sldId id="308" r:id="rId20"/>
    <p:sldId id="309" r:id="rId21"/>
    <p:sldId id="310" r:id="rId22"/>
    <p:sldId id="311" r:id="rId23"/>
    <p:sldId id="268" r:id="rId24"/>
    <p:sldId id="312" r:id="rId25"/>
    <p:sldId id="313" r:id="rId26"/>
    <p:sldId id="314" r:id="rId27"/>
    <p:sldId id="316" r:id="rId28"/>
    <p:sldId id="315" r:id="rId29"/>
    <p:sldId id="317" r:id="rId30"/>
    <p:sldId id="318" r:id="rId31"/>
    <p:sldId id="319" r:id="rId32"/>
    <p:sldId id="320" r:id="rId33"/>
    <p:sldId id="321" r:id="rId34"/>
    <p:sldId id="322" r:id="rId35"/>
    <p:sldId id="323" r:id="rId36"/>
    <p:sldId id="324" r:id="rId37"/>
    <p:sldId id="278" r:id="rId38"/>
  </p:sldIdLst>
  <p:sldSz cx="9144000" cy="5143500" type="screen16x9"/>
  <p:notesSz cx="6858000" cy="9144000"/>
  <p:embeddedFontLst>
    <p:embeddedFont>
      <p:font typeface="Lexend Deca" pitchFamily="2" charset="0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138BE6-E374-4A1A-BE6D-9E52B14417BE}">
  <a:tblStyle styleId="{1A138BE6-E374-4A1A-BE6D-9E52B14417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0286F9A-8295-4760-8310-7838FB866F3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120" d="100"/>
          <a:sy n="120" d="100"/>
        </p:scale>
        <p:origin x="81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font" Target="fonts/font2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fif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38028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792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85576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6319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18838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8623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32104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753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2364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9286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78617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347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582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6370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6808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26797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7662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427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12067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55141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6165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43817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62894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1412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58085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710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6772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42525" y="42525"/>
            <a:ext cx="2000100" cy="2000100"/>
          </a:xfrm>
          <a:prstGeom prst="ellipse">
            <a:avLst/>
          </a:prstGeom>
          <a:gradFill>
            <a:gsLst>
              <a:gs pos="0">
                <a:srgbClr val="00FFFF">
                  <a:alpha val="54117"/>
                </a:srgbClr>
              </a:gs>
              <a:gs pos="73000">
                <a:srgbClr val="00FFFF">
                  <a:alpha val="0"/>
                </a:srgbClr>
              </a:gs>
              <a:gs pos="100000">
                <a:srgbClr val="00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343850" y="866400"/>
            <a:ext cx="4185600" cy="36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Font typeface="Lexend Deca"/>
              <a:buChar char="⬡"/>
              <a:defRPr sz="3000"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826414" y="656117"/>
            <a:ext cx="6138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“</a:t>
            </a:r>
            <a:endParaRPr sz="7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mall circuit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6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jpg"/><Relationship Id="rId4" Type="http://schemas.openxmlformats.org/officeDocument/2006/relationships/image" Target="../media/image18.jf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arduino.cc/en/software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vishal-kalansooriya/arduinoProgramming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114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402474-C751-0E02-118F-BE1A7BB05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536" y="2457110"/>
            <a:ext cx="3832678" cy="24334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E1494153-EB5E-9CA2-85AC-8F61423144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54" r="1908" b="5541"/>
          <a:stretch/>
        </p:blipFill>
        <p:spPr>
          <a:xfrm>
            <a:off x="6348116" y="261953"/>
            <a:ext cx="2606525" cy="186148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DCA04FC9-9DCB-5881-1AAD-54B0414D5D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7121" y="2466088"/>
            <a:ext cx="3232582" cy="242443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 descr="A picture containing ground&#10;&#10;Description automatically generated">
            <a:extLst>
              <a:ext uri="{FF2B5EF4-FFF2-40B4-BE49-F238E27FC236}">
                <a16:creationId xmlns:a16="http://schemas.microsoft.com/office/drawing/2014/main" id="{41838D65-F17D-01D3-70CD-C00ED67B477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3973" b="10715"/>
          <a:stretch/>
        </p:blipFill>
        <p:spPr>
          <a:xfrm>
            <a:off x="198634" y="265246"/>
            <a:ext cx="2963585" cy="18581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Picture 14" descr="A picture containing indoor&#10;&#10;Description automatically generated">
            <a:extLst>
              <a:ext uri="{FF2B5EF4-FFF2-40B4-BE49-F238E27FC236}">
                <a16:creationId xmlns:a16="http://schemas.microsoft.com/office/drawing/2014/main" id="{E0284B06-148C-9443-C3C6-5C65BDAA726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1800" b="24103"/>
          <a:stretch/>
        </p:blipFill>
        <p:spPr>
          <a:xfrm>
            <a:off x="3443157" y="237661"/>
            <a:ext cx="2624021" cy="191006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56169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Arduino</a:t>
            </a:r>
            <a:br>
              <a:rPr lang="en-US" dirty="0"/>
            </a:br>
            <a:r>
              <a:rPr lang="en-US" dirty="0"/>
              <a:t>UNO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Have you heard about the most popular Arduino board?</a:t>
            </a:r>
            <a:endParaRPr dirty="0"/>
          </a:p>
        </p:txBody>
      </p:sp>
      <p:pic>
        <p:nvPicPr>
          <p:cNvPr id="2" name="Google Shape;682;p48">
            <a:extLst>
              <a:ext uri="{FF2B5EF4-FFF2-40B4-BE49-F238E27FC236}">
                <a16:creationId xmlns:a16="http://schemas.microsoft.com/office/drawing/2014/main" id="{43CEA10F-F33B-00BC-B686-63B2569F827F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 rot="232443">
            <a:off x="5946365" y="1854482"/>
            <a:ext cx="1709796" cy="17097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6678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36E963-C2C0-EE0D-8C5C-01423EA7B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7161"/>
            <a:ext cx="9144000" cy="527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05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Arduino</a:t>
            </a:r>
            <a:br>
              <a:rPr lang="en-US" dirty="0"/>
            </a:br>
            <a:r>
              <a:rPr lang="en-US" dirty="0"/>
              <a:t>IDE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Let’s have a look about the Arduino Integrated Development Environment.</a:t>
            </a:r>
            <a:endParaRPr dirty="0"/>
          </a:p>
        </p:txBody>
      </p:sp>
      <p:pic>
        <p:nvPicPr>
          <p:cNvPr id="2" name="Google Shape;682;p48">
            <a:extLst>
              <a:ext uri="{FF2B5EF4-FFF2-40B4-BE49-F238E27FC236}">
                <a16:creationId xmlns:a16="http://schemas.microsoft.com/office/drawing/2014/main" id="{43CEA10F-F33B-00BC-B686-63B2569F827F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 rot="232443">
            <a:off x="5946365" y="1854482"/>
            <a:ext cx="1709796" cy="17097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5583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Arduino IDE Installation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5748688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buBlip>
                <a:blip r:embed="rId3"/>
              </a:buBlip>
            </a:pPr>
            <a:r>
              <a:rPr lang="en-US" dirty="0"/>
              <a:t>Visit </a:t>
            </a:r>
            <a:r>
              <a:rPr lang="en-US" dirty="0">
                <a:hlinkClick r:id="rId4"/>
              </a:rPr>
              <a:t>https://www.arduino.cc/en/software</a:t>
            </a:r>
            <a:r>
              <a:rPr lang="en-US" dirty="0"/>
              <a:t> to download Arduino Legacy IDE version.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Blip>
                <a:blip r:embed="rId3"/>
              </a:buBlip>
            </a:pPr>
            <a:r>
              <a:rPr lang="en-US" dirty="0"/>
              <a:t>Once you successfully install the Arduino IDE by running the setup file, launch the Arduino software by double clicking on the desktop shortcut.</a:t>
            </a:r>
            <a:endParaRPr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4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ctrTitle" idx="4294967295"/>
          </p:nvPr>
        </p:nvSpPr>
        <p:spPr>
          <a:xfrm>
            <a:off x="685800" y="1295203"/>
            <a:ext cx="3138777" cy="198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Arduino</a:t>
            </a:r>
            <a:br>
              <a:rPr lang="en" sz="3600" dirty="0"/>
            </a:br>
            <a:r>
              <a:rPr lang="en" sz="3600" dirty="0"/>
              <a:t>IDE</a:t>
            </a:r>
            <a:endParaRPr sz="3600" dirty="0"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4294967295"/>
          </p:nvPr>
        </p:nvSpPr>
        <p:spPr>
          <a:xfrm>
            <a:off x="685800" y="2599885"/>
            <a:ext cx="2733261" cy="109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This is the place where you give commands to your Arduino board…</a:t>
            </a:r>
            <a:endParaRPr sz="1800" dirty="0"/>
          </a:p>
        </p:txBody>
      </p:sp>
      <p:sp>
        <p:nvSpPr>
          <p:cNvPr id="113" name="Google Shape;113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A8A1C11-7D2D-BB97-F1C7-C1B62AD6D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037" y="487904"/>
            <a:ext cx="4802277" cy="39330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11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ctrTitle" idx="4294967295"/>
          </p:nvPr>
        </p:nvSpPr>
        <p:spPr>
          <a:xfrm>
            <a:off x="1365659" y="468133"/>
            <a:ext cx="6546906" cy="198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Toolbar Buttons</a:t>
            </a:r>
            <a:endParaRPr sz="3600" dirty="0"/>
          </a:p>
        </p:txBody>
      </p:sp>
      <p:sp>
        <p:nvSpPr>
          <p:cNvPr id="113" name="Google Shape;113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4A96C38-FCE1-37C4-BEDF-F28FBA20F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018" y="1509885"/>
            <a:ext cx="7402189" cy="31018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1000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798" y="1659550"/>
            <a:ext cx="5039141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setup() &amp; loop() Functions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What are those default functions?</a:t>
            </a:r>
            <a:endParaRPr dirty="0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58FD28D1-63F2-0033-5532-F5AD8F3F70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71347" y="2151529"/>
            <a:ext cx="1493160" cy="10161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5466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ctrTitle" idx="4294967295"/>
          </p:nvPr>
        </p:nvSpPr>
        <p:spPr>
          <a:xfrm>
            <a:off x="1365659" y="468133"/>
            <a:ext cx="6546906" cy="198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void setup() &amp; void loop()</a:t>
            </a:r>
            <a:endParaRPr sz="3600" dirty="0"/>
          </a:p>
        </p:txBody>
      </p:sp>
      <p:sp>
        <p:nvSpPr>
          <p:cNvPr id="113" name="Google Shape;113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A96C38-FCE1-37C4-BEDF-F28FBA20F4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93025" y="1509885"/>
            <a:ext cx="5492174" cy="31018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4066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798" y="1659550"/>
            <a:ext cx="5039141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7.</a:t>
            </a:r>
            <a:endParaRPr dirty="0"/>
          </a:p>
          <a:p>
            <a:pPr lvl="0"/>
            <a:r>
              <a:rPr lang="en-US" dirty="0"/>
              <a:t>Arduino Syntax &amp; Program Flow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 Let’s see Arduino programming language syntax and program flow…</a:t>
            </a:r>
            <a:endParaRPr dirty="0"/>
          </a:p>
        </p:txBody>
      </p:sp>
      <p:pic>
        <p:nvPicPr>
          <p:cNvPr id="1026" name="Picture 2" descr="Premium Coding Syntax 3D Icon download in PNG, OBJ or Blend format">
            <a:extLst>
              <a:ext uri="{FF2B5EF4-FFF2-40B4-BE49-F238E27FC236}">
                <a16:creationId xmlns:a16="http://schemas.microsoft.com/office/drawing/2014/main" id="{37EAC85E-FB88-565D-6C65-40A7CA0DD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231" y="2033014"/>
            <a:ext cx="1243836" cy="12438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917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Arduino</a:t>
            </a:r>
            <a:br>
              <a:rPr lang="en" dirty="0"/>
            </a:br>
            <a:r>
              <a:rPr lang="en" dirty="0"/>
              <a:t>Programming</a:t>
            </a:r>
            <a:br>
              <a:rPr lang="en" dirty="0"/>
            </a:br>
            <a:endParaRPr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DDF46507-D393-9DF3-3FAD-FE25B6A5D6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54447" y="1659224"/>
            <a:ext cx="393018" cy="412346"/>
          </a:xfrm>
          <a:prstGeom prst="rect">
            <a:avLst/>
          </a:prstGeom>
        </p:spPr>
      </p:pic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58A9CB92-09D7-5C6B-CF0D-C357DDC6F2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6647" y="2416742"/>
            <a:ext cx="393018" cy="4123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4.44444E-6 4.19753E-6 L -0.0033 -0.0814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" y="-407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8.33333E-7 4.93827E-7 L -0.00243 -0.0895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" y="-447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4" name="Google Shape;104;p18">
            <a:extLst>
              <a:ext uri="{FF2B5EF4-FFF2-40B4-BE49-F238E27FC236}">
                <a16:creationId xmlns:a16="http://schemas.microsoft.com/office/drawing/2014/main" id="{740BBF40-57BE-2B17-89B5-95FC5AEF2229}"/>
              </a:ext>
            </a:extLst>
          </p:cNvPr>
          <p:cNvSpPr txBox="1">
            <a:spLocks/>
          </p:cNvSpPr>
          <p:nvPr/>
        </p:nvSpPr>
        <p:spPr>
          <a:xfrm>
            <a:off x="732950" y="1351721"/>
            <a:ext cx="3711829" cy="2417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⬡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>
              <a:buBlip>
                <a:blip r:embed="rId3"/>
              </a:buBlip>
            </a:pPr>
            <a:r>
              <a:rPr lang="en-US" dirty="0"/>
              <a:t>Curly Braces</a:t>
            </a:r>
          </a:p>
          <a:p>
            <a:pPr>
              <a:buBlip>
                <a:blip r:embed="rId3"/>
              </a:buBlip>
            </a:pPr>
            <a:r>
              <a:rPr lang="en-US" dirty="0"/>
              <a:t>Semicolon</a:t>
            </a:r>
          </a:p>
          <a:p>
            <a:pPr>
              <a:buBlip>
                <a:blip r:embed="rId3"/>
              </a:buBlip>
            </a:pPr>
            <a:r>
              <a:rPr lang="en-US" dirty="0"/>
              <a:t>Indentation</a:t>
            </a:r>
          </a:p>
          <a:p>
            <a:pPr>
              <a:buBlip>
                <a:blip r:embed="rId3"/>
              </a:buBlip>
            </a:pPr>
            <a:r>
              <a:rPr lang="en-US" dirty="0"/>
              <a:t>Comments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12E7BC-2F82-89C9-CA1F-DF63F3389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779" y="349579"/>
            <a:ext cx="4218443" cy="44002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8135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5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5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ctrTitle" idx="4294967295"/>
          </p:nvPr>
        </p:nvSpPr>
        <p:spPr>
          <a:xfrm>
            <a:off x="1365659" y="468133"/>
            <a:ext cx="6546906" cy="198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US" sz="3600" dirty="0"/>
              <a:t>Configure Arduino Setup</a:t>
            </a:r>
            <a:endParaRPr sz="3600" dirty="0"/>
          </a:p>
        </p:txBody>
      </p:sp>
      <p:sp>
        <p:nvSpPr>
          <p:cNvPr id="113" name="Google Shape;113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A96C38-FCE1-37C4-BEDF-F28FBA20F4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19971" y="1458433"/>
            <a:ext cx="4238281" cy="6723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Google Shape;133;p20">
            <a:extLst>
              <a:ext uri="{FF2B5EF4-FFF2-40B4-BE49-F238E27FC236}">
                <a16:creationId xmlns:a16="http://schemas.microsoft.com/office/drawing/2014/main" id="{B38BFD1E-225B-07E4-A229-B5F08173D723}"/>
              </a:ext>
            </a:extLst>
          </p:cNvPr>
          <p:cNvSpPr txBox="1">
            <a:spLocks/>
          </p:cNvSpPr>
          <p:nvPr/>
        </p:nvSpPr>
        <p:spPr>
          <a:xfrm>
            <a:off x="732950" y="2571750"/>
            <a:ext cx="2841000" cy="20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uli"/>
              <a:buChar char="⬡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uli"/>
              <a:buChar char="∙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uli"/>
              <a:buChar char="∙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●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○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■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●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○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■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Font typeface="Muli"/>
              <a:buNone/>
            </a:pPr>
            <a:r>
              <a:rPr lang="en-US" b="1" dirty="0"/>
              <a:t>Board:</a:t>
            </a:r>
          </a:p>
          <a:p>
            <a:pPr marL="0" indent="0">
              <a:buFont typeface="Muli"/>
              <a:buNone/>
            </a:pPr>
            <a:r>
              <a:rPr lang="en-US" dirty="0"/>
              <a:t>Select your Arduino Board name from the available list.</a:t>
            </a:r>
          </a:p>
        </p:txBody>
      </p:sp>
      <p:sp>
        <p:nvSpPr>
          <p:cNvPr id="6" name="Google Shape;133;p20">
            <a:extLst>
              <a:ext uri="{FF2B5EF4-FFF2-40B4-BE49-F238E27FC236}">
                <a16:creationId xmlns:a16="http://schemas.microsoft.com/office/drawing/2014/main" id="{B269BE4C-B8AB-C356-7569-A0C184A330C1}"/>
              </a:ext>
            </a:extLst>
          </p:cNvPr>
          <p:cNvSpPr txBox="1">
            <a:spLocks/>
          </p:cNvSpPr>
          <p:nvPr/>
        </p:nvSpPr>
        <p:spPr>
          <a:xfrm>
            <a:off x="5639584" y="2448733"/>
            <a:ext cx="2841000" cy="20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uli"/>
              <a:buChar char="⬡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uli"/>
              <a:buChar char="∙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uli"/>
              <a:buChar char="∙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●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○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■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●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○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■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Font typeface="Muli"/>
              <a:buNone/>
            </a:pPr>
            <a:r>
              <a:rPr lang="en-US" b="1" dirty="0"/>
              <a:t>Port:</a:t>
            </a:r>
          </a:p>
          <a:p>
            <a:pPr marL="0" indent="0">
              <a:buFont typeface="Muli"/>
              <a:buNone/>
            </a:pPr>
            <a:r>
              <a:rPr lang="en-US" dirty="0"/>
              <a:t>Select the port that your Arduino is currently connected at.</a:t>
            </a:r>
          </a:p>
        </p:txBody>
      </p:sp>
    </p:spTree>
    <p:extLst>
      <p:ext uri="{BB962C8B-B14F-4D97-AF65-F5344CB8AC3E}">
        <p14:creationId xmlns:p14="http://schemas.microsoft.com/office/powerpoint/2010/main" val="3216106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5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798" y="1659550"/>
            <a:ext cx="5039141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7.</a:t>
            </a:r>
            <a:endParaRPr dirty="0"/>
          </a:p>
          <a:p>
            <a:pPr lvl="0"/>
            <a:r>
              <a:rPr lang="en-US" dirty="0"/>
              <a:t>Other</a:t>
            </a:r>
            <a:br>
              <a:rPr lang="en-US" dirty="0"/>
            </a:br>
            <a:r>
              <a:rPr lang="en-US" dirty="0"/>
              <a:t>Function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Let’s walk through some other important functions…</a:t>
            </a:r>
            <a:endParaRPr dirty="0"/>
          </a:p>
        </p:txBody>
      </p:sp>
      <p:pic>
        <p:nvPicPr>
          <p:cNvPr id="1026" name="Picture 2" descr="Premium Coding Syntax 3D Icon download in PNG, OBJ or Blend format">
            <a:extLst>
              <a:ext uri="{FF2B5EF4-FFF2-40B4-BE49-F238E27FC236}">
                <a16:creationId xmlns:a16="http://schemas.microsoft.com/office/drawing/2014/main" id="{37EAC85E-FB88-565D-6C65-40A7CA0DD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231" y="2033014"/>
            <a:ext cx="1243836" cy="12438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271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580549" y="205975"/>
            <a:ext cx="797505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pinMode</a:t>
            </a:r>
            <a:r>
              <a:rPr lang="en-US" dirty="0"/>
              <a:t>() Function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FB66215-D8E3-DC1F-E299-D8B220C3C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9535608"/>
              </p:ext>
            </p:extLst>
          </p:nvPr>
        </p:nvGraphicFramePr>
        <p:xfrm>
          <a:off x="856088" y="1537612"/>
          <a:ext cx="7397366" cy="16459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260823">
                  <a:extLst>
                    <a:ext uri="{9D8B030D-6E8A-4147-A177-3AD203B41FA5}">
                      <a16:colId xmlns:a16="http://schemas.microsoft.com/office/drawing/2014/main" val="993948584"/>
                    </a:ext>
                  </a:extLst>
                </a:gridCol>
                <a:gridCol w="5136543">
                  <a:extLst>
                    <a:ext uri="{9D8B030D-6E8A-4147-A177-3AD203B41FA5}">
                      <a16:colId xmlns:a16="http://schemas.microsoft.com/office/drawing/2014/main" val="920748915"/>
                    </a:ext>
                  </a:extLst>
                </a:gridCol>
              </a:tblGrid>
              <a:tr h="356599">
                <a:tc>
                  <a:txBody>
                    <a:bodyPr/>
                    <a:lstStyle/>
                    <a:p>
                      <a:r>
                        <a:rPr lang="en-US" sz="1800" b="1" dirty="0"/>
                        <a:t>Syntax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pinMode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(pin, mode)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773946"/>
                  </a:ext>
                </a:extLst>
              </a:tr>
              <a:tr h="570693">
                <a:tc>
                  <a:txBody>
                    <a:bodyPr/>
                    <a:lstStyle/>
                    <a:p>
                      <a:r>
                        <a:rPr lang="en-US" sz="1800" b="1" dirty="0"/>
                        <a:t>Parameters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pin: the Arduino pin number to set the mode of.</a:t>
                      </a:r>
                    </a:p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mode: INPUT, OUTPUT, or INPUT_PULLUP.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928378"/>
                  </a:ext>
                </a:extLst>
              </a:tr>
              <a:tr h="606219">
                <a:tc>
                  <a:txBody>
                    <a:bodyPr/>
                    <a:lstStyle/>
                    <a:p>
                      <a:r>
                        <a:rPr lang="en-US" sz="1800" b="1" dirty="0"/>
                        <a:t>Example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pinMode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(5, OUTPUT);</a:t>
                      </a:r>
                    </a:p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pinMode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(6, INPUT);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9612158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580549" y="205975"/>
            <a:ext cx="797505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digitalWrite</a:t>
            </a:r>
            <a:r>
              <a:rPr lang="en-US" dirty="0"/>
              <a:t>() Function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FB66215-D8E3-DC1F-E299-D8B220C3C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839217"/>
              </p:ext>
            </p:extLst>
          </p:nvPr>
        </p:nvGraphicFramePr>
        <p:xfrm>
          <a:off x="856088" y="1537612"/>
          <a:ext cx="7397366" cy="16459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260823">
                  <a:extLst>
                    <a:ext uri="{9D8B030D-6E8A-4147-A177-3AD203B41FA5}">
                      <a16:colId xmlns:a16="http://schemas.microsoft.com/office/drawing/2014/main" val="993948584"/>
                    </a:ext>
                  </a:extLst>
                </a:gridCol>
                <a:gridCol w="5136543">
                  <a:extLst>
                    <a:ext uri="{9D8B030D-6E8A-4147-A177-3AD203B41FA5}">
                      <a16:colId xmlns:a16="http://schemas.microsoft.com/office/drawing/2014/main" val="920748915"/>
                    </a:ext>
                  </a:extLst>
                </a:gridCol>
              </a:tblGrid>
              <a:tr h="356599">
                <a:tc>
                  <a:txBody>
                    <a:bodyPr/>
                    <a:lstStyle/>
                    <a:p>
                      <a:r>
                        <a:rPr lang="en-US" sz="1800" b="1" dirty="0"/>
                        <a:t>Syntax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digitalWrite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(pin, value)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773946"/>
                  </a:ext>
                </a:extLst>
              </a:tr>
              <a:tr h="570693">
                <a:tc>
                  <a:txBody>
                    <a:bodyPr/>
                    <a:lstStyle/>
                    <a:p>
                      <a:r>
                        <a:rPr lang="en-US" sz="1800" b="1" dirty="0"/>
                        <a:t>Parameters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pin: the Arduino pin number.</a:t>
                      </a:r>
                    </a:p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value: HIGH or LOW.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928378"/>
                  </a:ext>
                </a:extLst>
              </a:tr>
              <a:tr h="606219">
                <a:tc>
                  <a:txBody>
                    <a:bodyPr/>
                    <a:lstStyle/>
                    <a:p>
                      <a:r>
                        <a:rPr lang="en-US" sz="1800" b="1" dirty="0"/>
                        <a:t>Example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digitalWrite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(13, HIGH);</a:t>
                      </a:r>
                    </a:p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digitalWrite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(12, LOW);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9612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3771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580549" y="205975"/>
            <a:ext cx="797505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delay() Function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FB66215-D8E3-DC1F-E299-D8B220C3C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250803"/>
              </p:ext>
            </p:extLst>
          </p:nvPr>
        </p:nvGraphicFramePr>
        <p:xfrm>
          <a:off x="856088" y="1537612"/>
          <a:ext cx="7397366" cy="16459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260823">
                  <a:extLst>
                    <a:ext uri="{9D8B030D-6E8A-4147-A177-3AD203B41FA5}">
                      <a16:colId xmlns:a16="http://schemas.microsoft.com/office/drawing/2014/main" val="993948584"/>
                    </a:ext>
                  </a:extLst>
                </a:gridCol>
                <a:gridCol w="5136543">
                  <a:extLst>
                    <a:ext uri="{9D8B030D-6E8A-4147-A177-3AD203B41FA5}">
                      <a16:colId xmlns:a16="http://schemas.microsoft.com/office/drawing/2014/main" val="920748915"/>
                    </a:ext>
                  </a:extLst>
                </a:gridCol>
              </a:tblGrid>
              <a:tr h="356599">
                <a:tc>
                  <a:txBody>
                    <a:bodyPr/>
                    <a:lstStyle/>
                    <a:p>
                      <a:r>
                        <a:rPr lang="en-US" sz="1800" b="1" dirty="0"/>
                        <a:t>Syntax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delay(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ms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773946"/>
                  </a:ext>
                </a:extLst>
              </a:tr>
              <a:tr h="570693">
                <a:tc>
                  <a:txBody>
                    <a:bodyPr/>
                    <a:lstStyle/>
                    <a:p>
                      <a:r>
                        <a:rPr lang="en-US" sz="1800" b="1" dirty="0"/>
                        <a:t>Parameters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ms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: the number of milliseconds to pause. Allowed data types: unsigned long.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928378"/>
                  </a:ext>
                </a:extLst>
              </a:tr>
              <a:tr h="606219">
                <a:tc>
                  <a:txBody>
                    <a:bodyPr/>
                    <a:lstStyle/>
                    <a:p>
                      <a:r>
                        <a:rPr lang="en-US" sz="1800" b="1" dirty="0"/>
                        <a:t>Example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delay(1000);     // waits for a second</a:t>
                      </a:r>
                    </a:p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delay(1500);     // waits for a second and a half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9612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7695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798" y="1659550"/>
            <a:ext cx="5039141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8.</a:t>
            </a:r>
            <a:endParaRPr dirty="0"/>
          </a:p>
          <a:p>
            <a:pPr lvl="0"/>
            <a:r>
              <a:rPr lang="en-US" dirty="0"/>
              <a:t>Project 1</a:t>
            </a:r>
            <a:br>
              <a:rPr lang="en-US" dirty="0"/>
            </a:br>
            <a:r>
              <a:rPr lang="en-US" dirty="0"/>
              <a:t>Blink a LED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Let’s build our first simple project</a:t>
            </a:r>
            <a:endParaRPr dirty="0"/>
          </a:p>
        </p:txBody>
      </p:sp>
      <p:pic>
        <p:nvPicPr>
          <p:cNvPr id="1026" name="Picture 2" descr="Premium Coding Syntax 3D Icon download in PNG, OBJ or Blend format">
            <a:extLst>
              <a:ext uri="{FF2B5EF4-FFF2-40B4-BE49-F238E27FC236}">
                <a16:creationId xmlns:a16="http://schemas.microsoft.com/office/drawing/2014/main" id="{37EAC85E-FB88-565D-6C65-40A7CA0DD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231" y="2033014"/>
            <a:ext cx="1243836" cy="12438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230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537141D-4ABD-0DF7-4DD0-9445ADBAD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376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4860148" y="1048813"/>
            <a:ext cx="3820237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Pin Setup &amp; Code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FB66215-D8E3-DC1F-E299-D8B220C3C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433597"/>
              </p:ext>
            </p:extLst>
          </p:nvPr>
        </p:nvGraphicFramePr>
        <p:xfrm>
          <a:off x="4987369" y="2219422"/>
          <a:ext cx="3619553" cy="7315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049535">
                  <a:extLst>
                    <a:ext uri="{9D8B030D-6E8A-4147-A177-3AD203B41FA5}">
                      <a16:colId xmlns:a16="http://schemas.microsoft.com/office/drawing/2014/main" val="993948584"/>
                    </a:ext>
                  </a:extLst>
                </a:gridCol>
                <a:gridCol w="1570018">
                  <a:extLst>
                    <a:ext uri="{9D8B030D-6E8A-4147-A177-3AD203B41FA5}">
                      <a16:colId xmlns:a16="http://schemas.microsoft.com/office/drawing/2014/main" val="920748915"/>
                    </a:ext>
                  </a:extLst>
                </a:gridCol>
              </a:tblGrid>
              <a:tr h="349720">
                <a:tc>
                  <a:txBody>
                    <a:bodyPr/>
                    <a:lstStyle/>
                    <a:p>
                      <a:r>
                        <a:rPr lang="en-US" sz="1800" b="1" dirty="0"/>
                        <a:t>LED Anode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Digital pin 3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773946"/>
                  </a:ext>
                </a:extLst>
              </a:tr>
              <a:tr h="356938">
                <a:tc>
                  <a:txBody>
                    <a:bodyPr/>
                    <a:lstStyle/>
                    <a:p>
                      <a:r>
                        <a:rPr lang="en-US" sz="1800" b="1" dirty="0"/>
                        <a:t>LED Cathode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GND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92837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493407D5-98B5-2B65-158C-F778A4453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78" y="728138"/>
            <a:ext cx="3994492" cy="36872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3592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751763" y="592967"/>
            <a:ext cx="3820237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Similar Codes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3407D5-98B5-2B65-158C-F778A44532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95144" y="863310"/>
            <a:ext cx="2938548" cy="36872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B1EB9F-E5CE-20CD-A6E7-2A3B872EE3C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92607" y="1807889"/>
            <a:ext cx="2938548" cy="27426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7359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ctrTitle" idx="4294967295"/>
          </p:nvPr>
        </p:nvSpPr>
        <p:spPr>
          <a:xfrm>
            <a:off x="685800" y="1341750"/>
            <a:ext cx="3617400" cy="92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Hello!</a:t>
            </a:r>
            <a:endParaRPr sz="7200" dirty="0"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4294967295"/>
          </p:nvPr>
        </p:nvSpPr>
        <p:spPr>
          <a:xfrm>
            <a:off x="685800" y="2302047"/>
            <a:ext cx="3617400" cy="19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>
                <a:latin typeface="Muli"/>
                <a:ea typeface="Muli"/>
                <a:cs typeface="Muli"/>
                <a:sym typeface="Muli"/>
              </a:rPr>
              <a:t>I am Vishal Kalansooriya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Full stack Web Developer at Webnifix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Undergraduate Software Engineer at SLIIT Academy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You can find me @vishal.kalansooriya</a:t>
            </a:r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/>
          <a:srcRect t="8363" b="8363"/>
          <a:stretch/>
        </p:blipFill>
        <p:spPr>
          <a:xfrm>
            <a:off x="4803775" y="1040850"/>
            <a:ext cx="3676800" cy="30618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  <a:effectLst>
            <a:outerShdw blurRad="257175" dist="57150" dir="54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1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81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798" y="1659550"/>
            <a:ext cx="5039141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9.</a:t>
            </a:r>
            <a:endParaRPr dirty="0"/>
          </a:p>
          <a:p>
            <a:pPr lvl="0"/>
            <a:r>
              <a:rPr lang="en-US" dirty="0"/>
              <a:t>Project 2</a:t>
            </a:r>
            <a:br>
              <a:rPr lang="en-US" dirty="0"/>
            </a:br>
            <a:r>
              <a:rPr lang="en-US" dirty="0"/>
              <a:t>Blink 3 LEDs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Let’s blink two more LEDs…</a:t>
            </a:r>
            <a:endParaRPr dirty="0"/>
          </a:p>
        </p:txBody>
      </p:sp>
      <p:pic>
        <p:nvPicPr>
          <p:cNvPr id="1026" name="Picture 2" descr="Premium Coding Syntax 3D Icon download in PNG, OBJ or Blend format">
            <a:extLst>
              <a:ext uri="{FF2B5EF4-FFF2-40B4-BE49-F238E27FC236}">
                <a16:creationId xmlns:a16="http://schemas.microsoft.com/office/drawing/2014/main" id="{37EAC85E-FB88-565D-6C65-40A7CA0DD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231" y="2033014"/>
            <a:ext cx="1243836" cy="12438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4343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37141D-4ABD-0DF7-4DD0-9445ADBADD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74"/>
          <a:stretch/>
        </p:blipFill>
        <p:spPr>
          <a:xfrm>
            <a:off x="-7403" y="-114191"/>
            <a:ext cx="9151403" cy="537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253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4860148" y="746663"/>
            <a:ext cx="3820237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Pin Setup &amp; Code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FB66215-D8E3-DC1F-E299-D8B220C3C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745793"/>
              </p:ext>
            </p:extLst>
          </p:nvPr>
        </p:nvGraphicFramePr>
        <p:xfrm>
          <a:off x="4978065" y="1899115"/>
          <a:ext cx="3688858" cy="2237946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050888">
                  <a:extLst>
                    <a:ext uri="{9D8B030D-6E8A-4147-A177-3AD203B41FA5}">
                      <a16:colId xmlns:a16="http://schemas.microsoft.com/office/drawing/2014/main" val="993948584"/>
                    </a:ext>
                  </a:extLst>
                </a:gridCol>
                <a:gridCol w="1637970">
                  <a:extLst>
                    <a:ext uri="{9D8B030D-6E8A-4147-A177-3AD203B41FA5}">
                      <a16:colId xmlns:a16="http://schemas.microsoft.com/office/drawing/2014/main" val="920748915"/>
                    </a:ext>
                  </a:extLst>
                </a:gridCol>
              </a:tblGrid>
              <a:tr h="372991">
                <a:tc>
                  <a:txBody>
                    <a:bodyPr/>
                    <a:lstStyle/>
                    <a:p>
                      <a:r>
                        <a:rPr lang="en-US" sz="1800" b="1" dirty="0"/>
                        <a:t>1</a:t>
                      </a:r>
                      <a:r>
                        <a:rPr lang="en-US" sz="1800" b="1" baseline="30000" dirty="0"/>
                        <a:t>st </a:t>
                      </a:r>
                      <a:r>
                        <a:rPr lang="en-US" sz="1800" b="1" dirty="0"/>
                        <a:t>LED Anode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Digital pin 11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773946"/>
                  </a:ext>
                </a:extLst>
              </a:tr>
              <a:tr h="372991">
                <a:tc>
                  <a:txBody>
                    <a:bodyPr/>
                    <a:lstStyle/>
                    <a:p>
                      <a:r>
                        <a:rPr lang="en-US" sz="1800" b="1" dirty="0"/>
                        <a:t>1</a:t>
                      </a:r>
                      <a:r>
                        <a:rPr lang="en-US" sz="1800" b="1" baseline="30000" dirty="0"/>
                        <a:t>st</a:t>
                      </a:r>
                      <a:r>
                        <a:rPr lang="en-US" sz="1800" b="1" dirty="0"/>
                        <a:t> LED Cathode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GND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928378"/>
                  </a:ext>
                </a:extLst>
              </a:tr>
              <a:tr h="372991">
                <a:tc>
                  <a:txBody>
                    <a:bodyPr/>
                    <a:lstStyle/>
                    <a:p>
                      <a:r>
                        <a:rPr lang="en-US" sz="1800" b="1" dirty="0"/>
                        <a:t>2</a:t>
                      </a:r>
                      <a:r>
                        <a:rPr lang="en-US" sz="1800" b="1" baseline="30000" dirty="0"/>
                        <a:t>nd</a:t>
                      </a:r>
                      <a:r>
                        <a:rPr lang="en-US" sz="1800" b="1" dirty="0"/>
                        <a:t> LED Anode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Digital pin 12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19961130"/>
                  </a:ext>
                </a:extLst>
              </a:tr>
              <a:tr h="372991">
                <a:tc>
                  <a:txBody>
                    <a:bodyPr/>
                    <a:lstStyle/>
                    <a:p>
                      <a:r>
                        <a:rPr lang="en-US" sz="1800" b="1" dirty="0"/>
                        <a:t>2</a:t>
                      </a:r>
                      <a:r>
                        <a:rPr lang="en-US" sz="1800" b="1" baseline="30000" dirty="0"/>
                        <a:t>nd</a:t>
                      </a:r>
                      <a:r>
                        <a:rPr lang="en-US" sz="1800" b="1" dirty="0"/>
                        <a:t> LED Cathode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GND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4659321"/>
                  </a:ext>
                </a:extLst>
              </a:tr>
              <a:tr h="372991">
                <a:tc>
                  <a:txBody>
                    <a:bodyPr/>
                    <a:lstStyle/>
                    <a:p>
                      <a:r>
                        <a:rPr lang="en-US" sz="1800" b="1" dirty="0"/>
                        <a:t>3</a:t>
                      </a:r>
                      <a:r>
                        <a:rPr lang="en-US" sz="1800" b="1" baseline="30000" dirty="0"/>
                        <a:t>rd</a:t>
                      </a:r>
                      <a:r>
                        <a:rPr lang="en-US" sz="1800" b="1" dirty="0"/>
                        <a:t> LED Anode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Digital pin 13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9512004"/>
                  </a:ext>
                </a:extLst>
              </a:tr>
              <a:tr h="372991">
                <a:tc>
                  <a:txBody>
                    <a:bodyPr/>
                    <a:lstStyle/>
                    <a:p>
                      <a:r>
                        <a:rPr lang="en-US" sz="1800" b="1" dirty="0"/>
                        <a:t>3</a:t>
                      </a:r>
                      <a:r>
                        <a:rPr lang="en-US" sz="1800" b="1" baseline="30000" dirty="0"/>
                        <a:t>rd</a:t>
                      </a:r>
                      <a:r>
                        <a:rPr lang="en-US" sz="1800" b="1" dirty="0"/>
                        <a:t> LED Cathode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GND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07365989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493407D5-98B5-2B65-158C-F778A44532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2343" y="449838"/>
            <a:ext cx="3721510" cy="42504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5015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798" y="1659550"/>
            <a:ext cx="5039141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10.</a:t>
            </a:r>
            <a:endParaRPr dirty="0"/>
          </a:p>
          <a:p>
            <a:pPr lvl="0"/>
            <a:r>
              <a:rPr lang="en-US" dirty="0"/>
              <a:t>Few Extra</a:t>
            </a:r>
            <a:br>
              <a:rPr lang="en-US" dirty="0"/>
            </a:br>
            <a:r>
              <a:rPr lang="en-US" dirty="0"/>
              <a:t>Functions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Would you like to learn more?</a:t>
            </a:r>
            <a:endParaRPr dirty="0"/>
          </a:p>
        </p:txBody>
      </p:sp>
      <p:pic>
        <p:nvPicPr>
          <p:cNvPr id="1026" name="Picture 2" descr="Premium Coding Syntax 3D Icon download in PNG, OBJ or Blend format">
            <a:extLst>
              <a:ext uri="{FF2B5EF4-FFF2-40B4-BE49-F238E27FC236}">
                <a16:creationId xmlns:a16="http://schemas.microsoft.com/office/drawing/2014/main" id="{37EAC85E-FB88-565D-6C65-40A7CA0DD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231" y="2033014"/>
            <a:ext cx="1243836" cy="12438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811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580549" y="205975"/>
            <a:ext cx="797505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dirty="0" err="1"/>
              <a:t>Serial.begin</a:t>
            </a:r>
            <a:r>
              <a:rPr lang="en-US" dirty="0"/>
              <a:t>() Function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FB66215-D8E3-DC1F-E299-D8B220C3C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5978436"/>
              </p:ext>
            </p:extLst>
          </p:nvPr>
        </p:nvGraphicFramePr>
        <p:xfrm>
          <a:off x="856088" y="1537612"/>
          <a:ext cx="7397366" cy="1661822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260823">
                  <a:extLst>
                    <a:ext uri="{9D8B030D-6E8A-4147-A177-3AD203B41FA5}">
                      <a16:colId xmlns:a16="http://schemas.microsoft.com/office/drawing/2014/main" val="993948584"/>
                    </a:ext>
                  </a:extLst>
                </a:gridCol>
                <a:gridCol w="5136543">
                  <a:extLst>
                    <a:ext uri="{9D8B030D-6E8A-4147-A177-3AD203B41FA5}">
                      <a16:colId xmlns:a16="http://schemas.microsoft.com/office/drawing/2014/main" val="920748915"/>
                    </a:ext>
                  </a:extLst>
                </a:gridCol>
              </a:tblGrid>
              <a:tr h="356599">
                <a:tc>
                  <a:txBody>
                    <a:bodyPr/>
                    <a:lstStyle/>
                    <a:p>
                      <a:r>
                        <a:rPr lang="en-US" sz="1800" b="1" dirty="0"/>
                        <a:t>Syntax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Serial.begin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(speed)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773946"/>
                  </a:ext>
                </a:extLst>
              </a:tr>
              <a:tr h="418409">
                <a:tc>
                  <a:txBody>
                    <a:bodyPr/>
                    <a:lstStyle/>
                    <a:p>
                      <a:r>
                        <a:rPr lang="en-US" sz="1800" b="1" dirty="0"/>
                        <a:t>Parameters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speed: bits per second (Supported values are: 9600, 14400, 19200, 38400, 57600, 115200, 230400 bps.)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928378"/>
                  </a:ext>
                </a:extLst>
              </a:tr>
              <a:tr h="381662">
                <a:tc>
                  <a:txBody>
                    <a:bodyPr/>
                    <a:lstStyle/>
                    <a:p>
                      <a:r>
                        <a:rPr lang="en-US" sz="1800" b="1" dirty="0"/>
                        <a:t>Example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Serial.begin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(9600);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9612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7239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580549" y="205975"/>
            <a:ext cx="797505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dirty="0" err="1"/>
              <a:t>Serial.print</a:t>
            </a:r>
            <a:r>
              <a:rPr lang="en-US" dirty="0"/>
              <a:t>() Function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FB66215-D8E3-DC1F-E299-D8B220C3C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5670779"/>
              </p:ext>
            </p:extLst>
          </p:nvPr>
        </p:nvGraphicFramePr>
        <p:xfrm>
          <a:off x="856088" y="1537612"/>
          <a:ext cx="7397366" cy="16459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260823">
                  <a:extLst>
                    <a:ext uri="{9D8B030D-6E8A-4147-A177-3AD203B41FA5}">
                      <a16:colId xmlns:a16="http://schemas.microsoft.com/office/drawing/2014/main" val="993948584"/>
                    </a:ext>
                  </a:extLst>
                </a:gridCol>
                <a:gridCol w="5136543">
                  <a:extLst>
                    <a:ext uri="{9D8B030D-6E8A-4147-A177-3AD203B41FA5}">
                      <a16:colId xmlns:a16="http://schemas.microsoft.com/office/drawing/2014/main" val="920748915"/>
                    </a:ext>
                  </a:extLst>
                </a:gridCol>
              </a:tblGrid>
              <a:tr h="356599">
                <a:tc>
                  <a:txBody>
                    <a:bodyPr/>
                    <a:lstStyle/>
                    <a:p>
                      <a:r>
                        <a:rPr lang="en-US" sz="1800" b="1" dirty="0"/>
                        <a:t>Syntax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Serial.print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val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773946"/>
                  </a:ext>
                </a:extLst>
              </a:tr>
              <a:tr h="418409">
                <a:tc>
                  <a:txBody>
                    <a:bodyPr/>
                    <a:lstStyle/>
                    <a:p>
                      <a:r>
                        <a:rPr lang="en-US" sz="1800" b="1" dirty="0"/>
                        <a:t>Parameters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val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: the value to print. (Allowed data types: any data type.)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928378"/>
                  </a:ext>
                </a:extLst>
              </a:tr>
              <a:tr h="381662">
                <a:tc>
                  <a:txBody>
                    <a:bodyPr/>
                    <a:lstStyle/>
                    <a:p>
                      <a:r>
                        <a:rPr lang="en-US" sz="1800" b="1" dirty="0"/>
                        <a:t>Example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Serial.print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(“Hello World”);</a:t>
                      </a:r>
                    </a:p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Serial.print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(“Hi ” + “there”);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9612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9728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580549" y="205975"/>
            <a:ext cx="797505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dirty="0" err="1"/>
              <a:t>Serial.println</a:t>
            </a:r>
            <a:r>
              <a:rPr lang="en-US" dirty="0"/>
              <a:t>() Function</a:t>
            </a:r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FB66215-D8E3-DC1F-E299-D8B220C3C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409578"/>
              </p:ext>
            </p:extLst>
          </p:nvPr>
        </p:nvGraphicFramePr>
        <p:xfrm>
          <a:off x="856088" y="1537612"/>
          <a:ext cx="7397366" cy="19202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260823">
                  <a:extLst>
                    <a:ext uri="{9D8B030D-6E8A-4147-A177-3AD203B41FA5}">
                      <a16:colId xmlns:a16="http://schemas.microsoft.com/office/drawing/2014/main" val="993948584"/>
                    </a:ext>
                  </a:extLst>
                </a:gridCol>
                <a:gridCol w="5136543">
                  <a:extLst>
                    <a:ext uri="{9D8B030D-6E8A-4147-A177-3AD203B41FA5}">
                      <a16:colId xmlns:a16="http://schemas.microsoft.com/office/drawing/2014/main" val="920748915"/>
                    </a:ext>
                  </a:extLst>
                </a:gridCol>
              </a:tblGrid>
              <a:tr h="356599">
                <a:tc>
                  <a:txBody>
                    <a:bodyPr/>
                    <a:lstStyle/>
                    <a:p>
                      <a:r>
                        <a:rPr lang="en-US" sz="1800" b="1" dirty="0"/>
                        <a:t>Syntax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Serial.println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val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773946"/>
                  </a:ext>
                </a:extLst>
              </a:tr>
              <a:tr h="418409">
                <a:tc>
                  <a:txBody>
                    <a:bodyPr/>
                    <a:lstStyle/>
                    <a:p>
                      <a:r>
                        <a:rPr lang="en-US" sz="1800" b="1" dirty="0"/>
                        <a:t>Parameters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val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: the value to print. (Allowed data types: any data type.)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928378"/>
                  </a:ext>
                </a:extLst>
              </a:tr>
              <a:tr h="381662">
                <a:tc>
                  <a:txBody>
                    <a:bodyPr/>
                    <a:lstStyle/>
                    <a:p>
                      <a:r>
                        <a:rPr lang="en-US" sz="1800" b="1" dirty="0"/>
                        <a:t>Example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Serial.println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(“Hello”);</a:t>
                      </a:r>
                    </a:p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Serial.println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(“World”);</a:t>
                      </a:r>
                    </a:p>
                    <a:p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Serial.println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(“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Programme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”);</a:t>
                      </a:r>
                    </a:p>
                  </a:txBody>
                  <a:tcPr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9612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7818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368" name="Google Shape;368;p35"/>
          <p:cNvSpPr txBox="1">
            <a:spLocks noGrp="1"/>
          </p:cNvSpPr>
          <p:nvPr>
            <p:ph type="ctrTitle" idx="4294967295"/>
          </p:nvPr>
        </p:nvSpPr>
        <p:spPr>
          <a:xfrm>
            <a:off x="685800" y="1341750"/>
            <a:ext cx="3886200" cy="92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  <p:sp>
        <p:nvSpPr>
          <p:cNvPr id="369" name="Google Shape;369;p35"/>
          <p:cNvSpPr txBox="1">
            <a:spLocks noGrp="1"/>
          </p:cNvSpPr>
          <p:nvPr>
            <p:ph type="subTitle" idx="4294967295"/>
          </p:nvPr>
        </p:nvSpPr>
        <p:spPr>
          <a:xfrm>
            <a:off x="685800" y="2302047"/>
            <a:ext cx="3617400" cy="149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>
                <a:latin typeface="Muli"/>
                <a:ea typeface="Muli"/>
                <a:cs typeface="Muli"/>
                <a:sym typeface="Muli"/>
              </a:rPr>
              <a:t>Any Questions?</a:t>
            </a:r>
            <a:endParaRPr sz="1800" b="1" dirty="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Feel free to contact me at:</a:t>
            </a: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@</a:t>
            </a:r>
            <a:r>
              <a:rPr lang="en-US" sz="1800" dirty="0" err="1"/>
              <a:t>vishal.kalansooriya</a:t>
            </a:r>
            <a:endParaRPr lang="en-US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+94771130189</a:t>
            </a: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vishalkalansooriya@gmail.com</a:t>
            </a:r>
            <a:endParaRPr sz="1800" dirty="0"/>
          </a:p>
        </p:txBody>
      </p:sp>
      <p:pic>
        <p:nvPicPr>
          <p:cNvPr id="370" name="Google Shape;37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4900" y="2681025"/>
            <a:ext cx="3171324" cy="18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0014" y="1914980"/>
            <a:ext cx="548700" cy="159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6909" y="581600"/>
            <a:ext cx="1279700" cy="149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69;p35">
            <a:extLst>
              <a:ext uri="{FF2B5EF4-FFF2-40B4-BE49-F238E27FC236}">
                <a16:creationId xmlns:a16="http://schemas.microsoft.com/office/drawing/2014/main" id="{C685D81D-3C0F-584E-E847-414CA0F63085}"/>
              </a:ext>
            </a:extLst>
          </p:cNvPr>
          <p:cNvSpPr txBox="1">
            <a:spLocks/>
          </p:cNvSpPr>
          <p:nvPr/>
        </p:nvSpPr>
        <p:spPr>
          <a:xfrm>
            <a:off x="596348" y="4745594"/>
            <a:ext cx="8547652" cy="471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None/>
            </a:pPr>
            <a:r>
              <a:rPr lang="en-US" sz="1400" dirty="0"/>
              <a:t>Visit </a:t>
            </a:r>
            <a:r>
              <a:rPr lang="en-US" sz="1400" dirty="0">
                <a:hlinkClick r:id="rId6"/>
              </a:rPr>
              <a:t>https://github.com/vishal-kalansooriya/arduinoProgramming</a:t>
            </a:r>
            <a:r>
              <a:rPr lang="en-US" sz="1400" dirty="0"/>
              <a:t> to get the lecture slides &amp; other resources…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6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1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1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</a:t>
            </a:r>
            <a:br>
              <a:rPr lang="en-US" dirty="0"/>
            </a:br>
            <a:r>
              <a:rPr lang="en-US" dirty="0"/>
              <a:t>Arduino?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talk about Arduino…</a:t>
            </a:r>
            <a:endParaRPr dirty="0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09EBCA3C-D07E-5E02-C561-F991C4EA790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71347" y="2151529"/>
            <a:ext cx="1493160" cy="10161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1343849" y="866400"/>
            <a:ext cx="4088763" cy="36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Arduino is an open-source electronics platform based on easy-to-use hardware and software.</a:t>
            </a:r>
            <a:endParaRPr dirty="0"/>
          </a:p>
        </p:txBody>
      </p:sp>
      <p:sp>
        <p:nvSpPr>
          <p:cNvPr id="89" name="Google Shape;89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9" name="Picture 8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BA868CD0-AE3C-E4A4-84B8-10E4874D7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259" y="981084"/>
            <a:ext cx="2884946" cy="28849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</a:t>
            </a:r>
            <a:br>
              <a:rPr lang="en-US" dirty="0"/>
            </a:br>
            <a:r>
              <a:rPr lang="en-US" dirty="0"/>
              <a:t>IoT?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Have you heard of the Internet of Things?</a:t>
            </a:r>
            <a:endParaRPr dirty="0"/>
          </a:p>
        </p:txBody>
      </p:sp>
      <p:pic>
        <p:nvPicPr>
          <p:cNvPr id="2" name="Google Shape;682;p48">
            <a:extLst>
              <a:ext uri="{FF2B5EF4-FFF2-40B4-BE49-F238E27FC236}">
                <a16:creationId xmlns:a16="http://schemas.microsoft.com/office/drawing/2014/main" id="{43CEA10F-F33B-00BC-B686-63B2569F827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1259" y="2239450"/>
            <a:ext cx="1717628" cy="8976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0055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1AB7482-0A01-02BC-2105-69336D99736E}"/>
              </a:ext>
            </a:extLst>
          </p:cNvPr>
          <p:cNvSpPr/>
          <p:nvPr/>
        </p:nvSpPr>
        <p:spPr>
          <a:xfrm>
            <a:off x="7800975" y="4749851"/>
            <a:ext cx="1092994" cy="222199"/>
          </a:xfrm>
          <a:prstGeom prst="rect">
            <a:avLst/>
          </a:prstGeom>
          <a:solidFill>
            <a:srgbClr val="F8F9FB"/>
          </a:solidFill>
          <a:ln>
            <a:solidFill>
              <a:srgbClr val="F8F9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Arduino</a:t>
            </a:r>
            <a:br>
              <a:rPr lang="en-US" dirty="0"/>
            </a:br>
            <a:r>
              <a:rPr lang="en-US" dirty="0"/>
              <a:t>Boards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see different types of Arduino boards…</a:t>
            </a:r>
            <a:endParaRPr dirty="0"/>
          </a:p>
        </p:txBody>
      </p:sp>
      <p:pic>
        <p:nvPicPr>
          <p:cNvPr id="2" name="Google Shape;682;p48">
            <a:extLst>
              <a:ext uri="{FF2B5EF4-FFF2-40B4-BE49-F238E27FC236}">
                <a16:creationId xmlns:a16="http://schemas.microsoft.com/office/drawing/2014/main" id="{43CEA10F-F33B-00BC-B686-63B2569F827F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 rot="232443">
            <a:off x="5946365" y="1854482"/>
            <a:ext cx="1709796" cy="17097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6282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1ECA3E-6DE0-98AF-2F03-EE7B35D1F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8594" y="0"/>
            <a:ext cx="984645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317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691</Words>
  <Application>Microsoft Office PowerPoint</Application>
  <PresentationFormat>On-screen Show (16:9)</PresentationFormat>
  <Paragraphs>156</Paragraphs>
  <Slides>37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Muli</vt:lpstr>
      <vt:lpstr>Lexend Deca</vt:lpstr>
      <vt:lpstr>Arial</vt:lpstr>
      <vt:lpstr>Aliena template</vt:lpstr>
      <vt:lpstr>PowerPoint Presentation</vt:lpstr>
      <vt:lpstr>Arduino Programming </vt:lpstr>
      <vt:lpstr>Hello!</vt:lpstr>
      <vt:lpstr>1. What is Arduino?</vt:lpstr>
      <vt:lpstr>PowerPoint Presentation</vt:lpstr>
      <vt:lpstr>2. What is IoT?</vt:lpstr>
      <vt:lpstr>PowerPoint Presentation</vt:lpstr>
      <vt:lpstr>3. Arduino Boards</vt:lpstr>
      <vt:lpstr>PowerPoint Presentation</vt:lpstr>
      <vt:lpstr>PowerPoint Presentation</vt:lpstr>
      <vt:lpstr>4. Arduino UNO</vt:lpstr>
      <vt:lpstr>PowerPoint Presentation</vt:lpstr>
      <vt:lpstr>5. Arduino IDE</vt:lpstr>
      <vt:lpstr>Arduino IDE Installation</vt:lpstr>
      <vt:lpstr>Arduino IDE</vt:lpstr>
      <vt:lpstr>Toolbar Buttons</vt:lpstr>
      <vt:lpstr>6. setup() &amp; loop() Functions</vt:lpstr>
      <vt:lpstr>void setup() &amp; void loop()</vt:lpstr>
      <vt:lpstr>7. Arduino Syntax &amp; Program Flow</vt:lpstr>
      <vt:lpstr>PowerPoint Presentation</vt:lpstr>
      <vt:lpstr>Configure Arduino Setup</vt:lpstr>
      <vt:lpstr>7. Other Function</vt:lpstr>
      <vt:lpstr>pinMode() Function</vt:lpstr>
      <vt:lpstr>digitalWrite() Function</vt:lpstr>
      <vt:lpstr>delay() Function</vt:lpstr>
      <vt:lpstr>8. Project 1 Blink a LED</vt:lpstr>
      <vt:lpstr>PowerPoint Presentation</vt:lpstr>
      <vt:lpstr>Pin Setup &amp; Code</vt:lpstr>
      <vt:lpstr>Similar Codes</vt:lpstr>
      <vt:lpstr>9. Project 2 Blink 3 LEDs</vt:lpstr>
      <vt:lpstr>PowerPoint Presentation</vt:lpstr>
      <vt:lpstr>Pin Setup &amp; Code</vt:lpstr>
      <vt:lpstr>10. Few Extra Functions</vt:lpstr>
      <vt:lpstr>Serial.begin() Function</vt:lpstr>
      <vt:lpstr>Serial.print() Function</vt:lpstr>
      <vt:lpstr>Serial.println() Function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Programming </dc:title>
  <cp:lastModifiedBy>Vishal Kalansooriya</cp:lastModifiedBy>
  <cp:revision>28</cp:revision>
  <dcterms:modified xsi:type="dcterms:W3CDTF">2023-02-24T23:00:36Z</dcterms:modified>
</cp:coreProperties>
</file>